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5" r:id="rId2"/>
    <p:sldId id="350" r:id="rId3"/>
    <p:sldId id="347" r:id="rId4"/>
    <p:sldId id="348" r:id="rId5"/>
    <p:sldId id="349" r:id="rId6"/>
    <p:sldId id="351" r:id="rId7"/>
    <p:sldId id="352" r:id="rId8"/>
    <p:sldId id="353" r:id="rId9"/>
    <p:sldId id="354" r:id="rId10"/>
    <p:sldId id="355" r:id="rId11"/>
    <p:sldId id="356" r:id="rId12"/>
    <p:sldId id="336" r:id="rId13"/>
  </p:sldIdLst>
  <p:sldSz cx="14541500" cy="8172450"/>
  <p:notesSz cx="14541500" cy="81724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B42"/>
    <a:srgbClr val="102A43"/>
    <a:srgbClr val="E63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87C1E-F6D3-46D1-8284-D403B2E4AED1}" v="1" dt="2025-06-24T03:39:21.89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1918"/>
  </p:normalViewPr>
  <p:slideViewPr>
    <p:cSldViewPr>
      <p:cViewPr varScale="1">
        <p:scale>
          <a:sx n="54" d="100"/>
          <a:sy n="54" d="100"/>
        </p:scale>
        <p:origin x="752" y="6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Giles" userId="9cafb05b-a04a-4cf3-95c2-1e895dfdbca0" providerId="ADAL" clId="{C5D87C1E-F6D3-46D1-8284-D403B2E4AED1}"/>
    <pc:docChg chg="modSld">
      <pc:chgData name="Jones, Giles" userId="9cafb05b-a04a-4cf3-95c2-1e895dfdbca0" providerId="ADAL" clId="{C5D87C1E-F6D3-46D1-8284-D403B2E4AED1}" dt="2025-06-24T03:39:21.892" v="0"/>
      <pc:docMkLst>
        <pc:docMk/>
      </pc:docMkLst>
      <pc:sldChg chg="addSp modSp">
        <pc:chgData name="Jones, Giles" userId="9cafb05b-a04a-4cf3-95c2-1e895dfdbca0" providerId="ADAL" clId="{C5D87C1E-F6D3-46D1-8284-D403B2E4AED1}" dt="2025-06-24T03:39:21.892" v="0"/>
        <pc:sldMkLst>
          <pc:docMk/>
          <pc:sldMk cId="2742862944" sldId="336"/>
        </pc:sldMkLst>
        <pc:picChg chg="add mod">
          <ac:chgData name="Jones, Giles" userId="9cafb05b-a04a-4cf3-95c2-1e895dfdbca0" providerId="ADAL" clId="{C5D87C1E-F6D3-46D1-8284-D403B2E4AED1}" dt="2025-06-24T03:39:21.892" v="0"/>
          <ac:picMkLst>
            <pc:docMk/>
            <pc:sldMk cId="2742862944" sldId="336"/>
            <ac:picMk id="2" creationId="{888D6FE7-69E6-7626-42DD-C26BA0F121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300788" cy="409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237538" y="0"/>
            <a:ext cx="6300787" cy="409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5D3C1-1570-1D41-9078-F0A5DD363EDE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8063" y="1022350"/>
            <a:ext cx="4905375" cy="2757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54150" y="3932238"/>
            <a:ext cx="11633200" cy="3219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762875"/>
            <a:ext cx="6300788" cy="409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237538" y="7762875"/>
            <a:ext cx="6300787" cy="409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BE1AB-D792-B14D-A3E9-0859917E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0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88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54FFE-611D-36DF-A7AD-1BDFCDA33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14ACC2-F2EC-3E32-E8E3-391E9BCB0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9644EC-3399-072E-CB29-357B1620E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93E28-90DC-C94D-E045-D00A53F4B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55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5A815-6941-B038-8B75-C3ABEA34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6C23B3-7096-71FB-AA22-C2F866FFF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E064A-7909-BEBD-37DA-5441752E7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1FD5A-888F-DE08-5C53-61ACDB257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77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74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3FFF9-C8CC-D007-5CCA-F33011134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36AAE7-3148-5D74-6CB1-03AAC7514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E8B24-92D0-7129-F28F-7E9058654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EB719-962D-A6DC-C67E-C264CE4D1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65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E24B9-5D2A-0B74-93D5-8AF8B9F83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08E31-951D-72B5-A0AD-894E48E3E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2D3630-F08A-89D3-C476-6DD0EC65A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5C9D3-2FE1-6416-5AA1-8EB19EC18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79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A914C-04C9-241B-01D1-22AA285F0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2736B-D97A-75F3-027F-CC1ADFD5E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2D262-CC23-B209-5F1D-2AB41DF26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88AB4-F3C0-EB04-BF04-34F289944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40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85009-3525-109B-C5DA-97F18170E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4B29FB-31C2-00ED-B4FF-93DB4A4FE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27444-6094-9C6B-B5B2-54C0D4A8D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34076-BA00-61B8-4218-B547AC608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73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C5D7-EA2E-2E6E-8A31-11A533C6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5C3AE-E372-90BE-6AA1-63757229A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F81FE0-A874-C205-642E-4299B5D26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9FFC2-A951-7086-1176-934E7F702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26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C8575-61C0-7675-B1CE-A1D55AA73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E34023-67E9-9420-769F-6EC6C0AFF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D3D1E-DE09-C6E3-A5CA-264847CEF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DD161-6DD9-0DC4-C190-0B6743C0B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15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0F2CB-9DBF-6BAE-0F7E-A1D5D11C3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B6AAC3-D1CA-3917-E6DD-D342E0FCE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119EA7-70BF-268A-E56E-E2C905A35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C5E0E-AD95-F511-0700-0EA3883E2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44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C69C2-8350-7577-D920-06B4341BA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C7B43-C25F-0D06-5398-24932B613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77C75-3ED1-1FEB-81FD-26409B753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58426-4DFD-2648-B863-D163B4110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BE1AB-D792-B14D-A3E9-0859917EDF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5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87800" y="1993968"/>
            <a:ext cx="2799079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cs typeface="Poppins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82177" y="4576572"/>
            <a:ext cx="10183495" cy="2043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102B42"/>
                </a:solidFill>
                <a:latin typeface="Poppins-SemiBold"/>
                <a:cs typeface="Poppins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499" y="3293048"/>
            <a:ext cx="181663" cy="1996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102B42"/>
                </a:solidFill>
                <a:latin typeface="Poppins-SemiBold"/>
                <a:cs typeface="Poppins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27392" y="1879663"/>
            <a:ext cx="6328315" cy="5393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492142" y="1879663"/>
            <a:ext cx="6328315" cy="5393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351797" y="1692002"/>
            <a:ext cx="1313180" cy="1313180"/>
          </a:xfrm>
          <a:custGeom>
            <a:avLst/>
            <a:gdLst/>
            <a:ahLst/>
            <a:cxnLst/>
            <a:rect l="l" t="t" r="r" b="b"/>
            <a:pathLst>
              <a:path w="1313179" h="1313180">
                <a:moveTo>
                  <a:pt x="656475" y="0"/>
                </a:moveTo>
                <a:lnTo>
                  <a:pt x="607482" y="1800"/>
                </a:lnTo>
                <a:lnTo>
                  <a:pt x="559466" y="7117"/>
                </a:lnTo>
                <a:lnTo>
                  <a:pt x="512556" y="15824"/>
                </a:lnTo>
                <a:lnTo>
                  <a:pt x="466877" y="27794"/>
                </a:lnTo>
                <a:lnTo>
                  <a:pt x="422557" y="42900"/>
                </a:lnTo>
                <a:lnTo>
                  <a:pt x="379722" y="61014"/>
                </a:lnTo>
                <a:lnTo>
                  <a:pt x="338501" y="82011"/>
                </a:lnTo>
                <a:lnTo>
                  <a:pt x="299018" y="105762"/>
                </a:lnTo>
                <a:lnTo>
                  <a:pt x="261402" y="132142"/>
                </a:lnTo>
                <a:lnTo>
                  <a:pt x="225780" y="161023"/>
                </a:lnTo>
                <a:lnTo>
                  <a:pt x="192278" y="192278"/>
                </a:lnTo>
                <a:lnTo>
                  <a:pt x="161023" y="225780"/>
                </a:lnTo>
                <a:lnTo>
                  <a:pt x="132142" y="261402"/>
                </a:lnTo>
                <a:lnTo>
                  <a:pt x="105762" y="299018"/>
                </a:lnTo>
                <a:lnTo>
                  <a:pt x="82011" y="338501"/>
                </a:lnTo>
                <a:lnTo>
                  <a:pt x="61014" y="379722"/>
                </a:lnTo>
                <a:lnTo>
                  <a:pt x="42900" y="422557"/>
                </a:lnTo>
                <a:lnTo>
                  <a:pt x="27794" y="466877"/>
                </a:lnTo>
                <a:lnTo>
                  <a:pt x="15824" y="512556"/>
                </a:lnTo>
                <a:lnTo>
                  <a:pt x="7117" y="559466"/>
                </a:lnTo>
                <a:lnTo>
                  <a:pt x="1800" y="607482"/>
                </a:lnTo>
                <a:lnTo>
                  <a:pt x="0" y="656475"/>
                </a:lnTo>
                <a:lnTo>
                  <a:pt x="1800" y="705469"/>
                </a:lnTo>
                <a:lnTo>
                  <a:pt x="7117" y="753484"/>
                </a:lnTo>
                <a:lnTo>
                  <a:pt x="15824" y="800395"/>
                </a:lnTo>
                <a:lnTo>
                  <a:pt x="27794" y="846073"/>
                </a:lnTo>
                <a:lnTo>
                  <a:pt x="42900" y="890393"/>
                </a:lnTo>
                <a:lnTo>
                  <a:pt x="61014" y="933228"/>
                </a:lnTo>
                <a:lnTo>
                  <a:pt x="82011" y="974450"/>
                </a:lnTo>
                <a:lnTo>
                  <a:pt x="105762" y="1013932"/>
                </a:lnTo>
                <a:lnTo>
                  <a:pt x="132142" y="1051548"/>
                </a:lnTo>
                <a:lnTo>
                  <a:pt x="161023" y="1087171"/>
                </a:lnTo>
                <a:lnTo>
                  <a:pt x="192278" y="1120673"/>
                </a:lnTo>
                <a:lnTo>
                  <a:pt x="225780" y="1151928"/>
                </a:lnTo>
                <a:lnTo>
                  <a:pt x="261402" y="1180809"/>
                </a:lnTo>
                <a:lnTo>
                  <a:pt x="299018" y="1207188"/>
                </a:lnTo>
                <a:lnTo>
                  <a:pt x="338501" y="1230940"/>
                </a:lnTo>
                <a:lnTo>
                  <a:pt x="379722" y="1251936"/>
                </a:lnTo>
                <a:lnTo>
                  <a:pt x="422557" y="1270051"/>
                </a:lnTo>
                <a:lnTo>
                  <a:pt x="466877" y="1285156"/>
                </a:lnTo>
                <a:lnTo>
                  <a:pt x="512556" y="1297126"/>
                </a:lnTo>
                <a:lnTo>
                  <a:pt x="559466" y="1305833"/>
                </a:lnTo>
                <a:lnTo>
                  <a:pt x="607482" y="1311150"/>
                </a:lnTo>
                <a:lnTo>
                  <a:pt x="656475" y="1312951"/>
                </a:lnTo>
                <a:lnTo>
                  <a:pt x="705469" y="1311150"/>
                </a:lnTo>
                <a:lnTo>
                  <a:pt x="753484" y="1305833"/>
                </a:lnTo>
                <a:lnTo>
                  <a:pt x="800395" y="1297126"/>
                </a:lnTo>
                <a:lnTo>
                  <a:pt x="846073" y="1285156"/>
                </a:lnTo>
                <a:lnTo>
                  <a:pt x="890393" y="1270051"/>
                </a:lnTo>
                <a:lnTo>
                  <a:pt x="933228" y="1251936"/>
                </a:lnTo>
                <a:lnTo>
                  <a:pt x="974450" y="1230940"/>
                </a:lnTo>
                <a:lnTo>
                  <a:pt x="1013932" y="1207188"/>
                </a:lnTo>
                <a:lnTo>
                  <a:pt x="1051548" y="1180809"/>
                </a:lnTo>
                <a:lnTo>
                  <a:pt x="1087171" y="1151928"/>
                </a:lnTo>
                <a:lnTo>
                  <a:pt x="1120673" y="1120673"/>
                </a:lnTo>
                <a:lnTo>
                  <a:pt x="1151928" y="1087171"/>
                </a:lnTo>
                <a:lnTo>
                  <a:pt x="1180809" y="1051548"/>
                </a:lnTo>
                <a:lnTo>
                  <a:pt x="1207188" y="1013932"/>
                </a:lnTo>
                <a:lnTo>
                  <a:pt x="1230940" y="974450"/>
                </a:lnTo>
                <a:lnTo>
                  <a:pt x="1251936" y="933228"/>
                </a:lnTo>
                <a:lnTo>
                  <a:pt x="1270051" y="890393"/>
                </a:lnTo>
                <a:lnTo>
                  <a:pt x="1285156" y="846073"/>
                </a:lnTo>
                <a:lnTo>
                  <a:pt x="1297126" y="800395"/>
                </a:lnTo>
                <a:lnTo>
                  <a:pt x="1305833" y="753484"/>
                </a:lnTo>
                <a:lnTo>
                  <a:pt x="1311150" y="705469"/>
                </a:lnTo>
                <a:lnTo>
                  <a:pt x="1312951" y="656475"/>
                </a:lnTo>
                <a:lnTo>
                  <a:pt x="1311150" y="607482"/>
                </a:lnTo>
                <a:lnTo>
                  <a:pt x="1305833" y="559466"/>
                </a:lnTo>
                <a:lnTo>
                  <a:pt x="1297126" y="512556"/>
                </a:lnTo>
                <a:lnTo>
                  <a:pt x="1285156" y="466877"/>
                </a:lnTo>
                <a:lnTo>
                  <a:pt x="1270051" y="422557"/>
                </a:lnTo>
                <a:lnTo>
                  <a:pt x="1251936" y="379722"/>
                </a:lnTo>
                <a:lnTo>
                  <a:pt x="1230940" y="338501"/>
                </a:lnTo>
                <a:lnTo>
                  <a:pt x="1207188" y="299018"/>
                </a:lnTo>
                <a:lnTo>
                  <a:pt x="1180809" y="261402"/>
                </a:lnTo>
                <a:lnTo>
                  <a:pt x="1151928" y="225780"/>
                </a:lnTo>
                <a:lnTo>
                  <a:pt x="1120673" y="192278"/>
                </a:lnTo>
                <a:lnTo>
                  <a:pt x="1087171" y="161023"/>
                </a:lnTo>
                <a:lnTo>
                  <a:pt x="1051548" y="132142"/>
                </a:lnTo>
                <a:lnTo>
                  <a:pt x="1013932" y="105762"/>
                </a:lnTo>
                <a:lnTo>
                  <a:pt x="974450" y="82011"/>
                </a:lnTo>
                <a:lnTo>
                  <a:pt x="933228" y="61014"/>
                </a:lnTo>
                <a:lnTo>
                  <a:pt x="890393" y="42900"/>
                </a:lnTo>
                <a:lnTo>
                  <a:pt x="846073" y="27794"/>
                </a:lnTo>
                <a:lnTo>
                  <a:pt x="800395" y="15824"/>
                </a:lnTo>
                <a:lnTo>
                  <a:pt x="753484" y="7117"/>
                </a:lnTo>
                <a:lnTo>
                  <a:pt x="705469" y="1800"/>
                </a:lnTo>
                <a:lnTo>
                  <a:pt x="656475" y="0"/>
                </a:lnTo>
                <a:close/>
              </a:path>
            </a:pathLst>
          </a:custGeom>
          <a:solidFill>
            <a:srgbClr val="E638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821500" y="4576209"/>
            <a:ext cx="635635" cy="860425"/>
          </a:xfrm>
          <a:custGeom>
            <a:avLst/>
            <a:gdLst/>
            <a:ahLst/>
            <a:cxnLst/>
            <a:rect l="l" t="t" r="r" b="b"/>
            <a:pathLst>
              <a:path w="635635" h="860425">
                <a:moveTo>
                  <a:pt x="317690" y="0"/>
                </a:moveTo>
                <a:lnTo>
                  <a:pt x="270745" y="3444"/>
                </a:lnTo>
                <a:lnTo>
                  <a:pt x="225939" y="13450"/>
                </a:lnTo>
                <a:lnTo>
                  <a:pt x="183762" y="29525"/>
                </a:lnTo>
                <a:lnTo>
                  <a:pt x="144706" y="51179"/>
                </a:lnTo>
                <a:lnTo>
                  <a:pt x="109264" y="77921"/>
                </a:lnTo>
                <a:lnTo>
                  <a:pt x="77925" y="109259"/>
                </a:lnTo>
                <a:lnTo>
                  <a:pt x="51183" y="144701"/>
                </a:lnTo>
                <a:lnTo>
                  <a:pt x="29527" y="183756"/>
                </a:lnTo>
                <a:lnTo>
                  <a:pt x="13451" y="225934"/>
                </a:lnTo>
                <a:lnTo>
                  <a:pt x="3444" y="270742"/>
                </a:lnTo>
                <a:lnTo>
                  <a:pt x="0" y="317690"/>
                </a:lnTo>
                <a:lnTo>
                  <a:pt x="3933" y="377314"/>
                </a:lnTo>
                <a:lnTo>
                  <a:pt x="15021" y="435868"/>
                </a:lnTo>
                <a:lnTo>
                  <a:pt x="32197" y="492816"/>
                </a:lnTo>
                <a:lnTo>
                  <a:pt x="54393" y="547623"/>
                </a:lnTo>
                <a:lnTo>
                  <a:pt x="80543" y="599753"/>
                </a:lnTo>
                <a:lnTo>
                  <a:pt x="109579" y="648670"/>
                </a:lnTo>
                <a:lnTo>
                  <a:pt x="140433" y="693839"/>
                </a:lnTo>
                <a:lnTo>
                  <a:pt x="172039" y="734723"/>
                </a:lnTo>
                <a:lnTo>
                  <a:pt x="203329" y="770787"/>
                </a:lnTo>
                <a:lnTo>
                  <a:pt x="233236" y="801495"/>
                </a:lnTo>
                <a:lnTo>
                  <a:pt x="284632" y="844702"/>
                </a:lnTo>
                <a:lnTo>
                  <a:pt x="317690" y="860056"/>
                </a:lnTo>
                <a:lnTo>
                  <a:pt x="330973" y="856128"/>
                </a:lnTo>
                <a:lnTo>
                  <a:pt x="373785" y="826312"/>
                </a:lnTo>
                <a:lnTo>
                  <a:pt x="431044" y="770787"/>
                </a:lnTo>
                <a:lnTo>
                  <a:pt x="462387" y="734723"/>
                </a:lnTo>
                <a:lnTo>
                  <a:pt x="494095" y="693839"/>
                </a:lnTo>
                <a:lnTo>
                  <a:pt x="525086" y="648670"/>
                </a:lnTo>
                <a:lnTo>
                  <a:pt x="554278" y="599753"/>
                </a:lnTo>
                <a:lnTo>
                  <a:pt x="580589" y="547623"/>
                </a:lnTo>
                <a:lnTo>
                  <a:pt x="602937" y="492816"/>
                </a:lnTo>
                <a:lnTo>
                  <a:pt x="620240" y="435868"/>
                </a:lnTo>
                <a:lnTo>
                  <a:pt x="631415" y="377314"/>
                </a:lnTo>
                <a:lnTo>
                  <a:pt x="635381" y="317690"/>
                </a:lnTo>
                <a:lnTo>
                  <a:pt x="631936" y="270742"/>
                </a:lnTo>
                <a:lnTo>
                  <a:pt x="621930" y="225934"/>
                </a:lnTo>
                <a:lnTo>
                  <a:pt x="605855" y="183756"/>
                </a:lnTo>
                <a:lnTo>
                  <a:pt x="584201" y="144701"/>
                </a:lnTo>
                <a:lnTo>
                  <a:pt x="557459" y="109259"/>
                </a:lnTo>
                <a:lnTo>
                  <a:pt x="526121" y="77921"/>
                </a:lnTo>
                <a:lnTo>
                  <a:pt x="490679" y="51179"/>
                </a:lnTo>
                <a:lnTo>
                  <a:pt x="451624" y="29525"/>
                </a:lnTo>
                <a:lnTo>
                  <a:pt x="409446" y="13450"/>
                </a:lnTo>
                <a:lnTo>
                  <a:pt x="364638" y="3444"/>
                </a:lnTo>
                <a:lnTo>
                  <a:pt x="317690" y="0"/>
                </a:lnTo>
                <a:close/>
              </a:path>
            </a:pathLst>
          </a:custGeom>
          <a:solidFill>
            <a:srgbClr val="E638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944150" y="4801739"/>
            <a:ext cx="410209" cy="271145"/>
          </a:xfrm>
          <a:custGeom>
            <a:avLst/>
            <a:gdLst/>
            <a:ahLst/>
            <a:cxnLst/>
            <a:rect l="l" t="t" r="r" b="b"/>
            <a:pathLst>
              <a:path w="410210" h="271145">
                <a:moveTo>
                  <a:pt x="162905" y="43306"/>
                </a:moveTo>
                <a:lnTo>
                  <a:pt x="85013" y="43306"/>
                </a:lnTo>
                <a:lnTo>
                  <a:pt x="101129" y="45825"/>
                </a:lnTo>
                <a:lnTo>
                  <a:pt x="113528" y="52930"/>
                </a:lnTo>
                <a:lnTo>
                  <a:pt x="121493" y="63945"/>
                </a:lnTo>
                <a:lnTo>
                  <a:pt x="124307" y="78193"/>
                </a:lnTo>
                <a:lnTo>
                  <a:pt x="122785" y="86978"/>
                </a:lnTo>
                <a:lnTo>
                  <a:pt x="118443" y="97342"/>
                </a:lnTo>
                <a:lnTo>
                  <a:pt x="111620" y="108758"/>
                </a:lnTo>
                <a:lnTo>
                  <a:pt x="102654" y="120700"/>
                </a:lnTo>
                <a:lnTo>
                  <a:pt x="2006" y="242201"/>
                </a:lnTo>
                <a:lnTo>
                  <a:pt x="2006" y="265861"/>
                </a:lnTo>
                <a:lnTo>
                  <a:pt x="174828" y="265861"/>
                </a:lnTo>
                <a:lnTo>
                  <a:pt x="174828" y="222148"/>
                </a:lnTo>
                <a:lnTo>
                  <a:pt x="76580" y="222148"/>
                </a:lnTo>
                <a:lnTo>
                  <a:pt x="141947" y="145961"/>
                </a:lnTo>
                <a:lnTo>
                  <a:pt x="153626" y="130423"/>
                </a:lnTo>
                <a:lnTo>
                  <a:pt x="162899" y="113682"/>
                </a:lnTo>
                <a:lnTo>
                  <a:pt x="169015" y="96338"/>
                </a:lnTo>
                <a:lnTo>
                  <a:pt x="171221" y="78993"/>
                </a:lnTo>
                <a:lnTo>
                  <a:pt x="165218" y="46687"/>
                </a:lnTo>
                <a:lnTo>
                  <a:pt x="162905" y="43306"/>
                </a:lnTo>
                <a:close/>
              </a:path>
              <a:path w="410210" h="271145">
                <a:moveTo>
                  <a:pt x="86613" y="0"/>
                </a:moveTo>
                <a:lnTo>
                  <a:pt x="52951" y="5388"/>
                </a:lnTo>
                <a:lnTo>
                  <a:pt x="26919" y="20550"/>
                </a:lnTo>
                <a:lnTo>
                  <a:pt x="9081" y="43982"/>
                </a:lnTo>
                <a:lnTo>
                  <a:pt x="0" y="74180"/>
                </a:lnTo>
                <a:lnTo>
                  <a:pt x="42100" y="82207"/>
                </a:lnTo>
                <a:lnTo>
                  <a:pt x="46326" y="66318"/>
                </a:lnTo>
                <a:lnTo>
                  <a:pt x="55137" y="54036"/>
                </a:lnTo>
                <a:lnTo>
                  <a:pt x="68157" y="46115"/>
                </a:lnTo>
                <a:lnTo>
                  <a:pt x="85013" y="43306"/>
                </a:lnTo>
                <a:lnTo>
                  <a:pt x="162905" y="43306"/>
                </a:lnTo>
                <a:lnTo>
                  <a:pt x="148162" y="21751"/>
                </a:lnTo>
                <a:lnTo>
                  <a:pt x="121484" y="5688"/>
                </a:lnTo>
                <a:lnTo>
                  <a:pt x="86613" y="0"/>
                </a:lnTo>
                <a:close/>
              </a:path>
              <a:path w="410210" h="271145">
                <a:moveTo>
                  <a:pt x="313969" y="0"/>
                </a:moveTo>
                <a:lnTo>
                  <a:pt x="266728" y="10569"/>
                </a:lnTo>
                <a:lnTo>
                  <a:pt x="237082" y="39447"/>
                </a:lnTo>
                <a:lnTo>
                  <a:pt x="221720" y="82387"/>
                </a:lnTo>
                <a:lnTo>
                  <a:pt x="217335" y="135140"/>
                </a:lnTo>
                <a:lnTo>
                  <a:pt x="221720" y="187777"/>
                </a:lnTo>
                <a:lnTo>
                  <a:pt x="237082" y="230866"/>
                </a:lnTo>
                <a:lnTo>
                  <a:pt x="266728" y="259974"/>
                </a:lnTo>
                <a:lnTo>
                  <a:pt x="313969" y="270662"/>
                </a:lnTo>
                <a:lnTo>
                  <a:pt x="361148" y="259974"/>
                </a:lnTo>
                <a:lnTo>
                  <a:pt x="390659" y="230866"/>
                </a:lnTo>
                <a:lnTo>
                  <a:pt x="391900" y="227355"/>
                </a:lnTo>
                <a:lnTo>
                  <a:pt x="313969" y="227355"/>
                </a:lnTo>
                <a:lnTo>
                  <a:pt x="289789" y="219994"/>
                </a:lnTo>
                <a:lnTo>
                  <a:pt x="274521" y="200040"/>
                </a:lnTo>
                <a:lnTo>
                  <a:pt x="266547" y="170691"/>
                </a:lnTo>
                <a:lnTo>
                  <a:pt x="264248" y="135140"/>
                </a:lnTo>
                <a:lnTo>
                  <a:pt x="266547" y="99472"/>
                </a:lnTo>
                <a:lnTo>
                  <a:pt x="274521" y="70273"/>
                </a:lnTo>
                <a:lnTo>
                  <a:pt x="289789" y="50549"/>
                </a:lnTo>
                <a:lnTo>
                  <a:pt x="313969" y="43306"/>
                </a:lnTo>
                <a:lnTo>
                  <a:pt x="392028" y="43306"/>
                </a:lnTo>
                <a:lnTo>
                  <a:pt x="390659" y="39447"/>
                </a:lnTo>
                <a:lnTo>
                  <a:pt x="361148" y="10569"/>
                </a:lnTo>
                <a:lnTo>
                  <a:pt x="313969" y="0"/>
                </a:lnTo>
                <a:close/>
              </a:path>
              <a:path w="410210" h="271145">
                <a:moveTo>
                  <a:pt x="392028" y="43306"/>
                </a:moveTo>
                <a:lnTo>
                  <a:pt x="313969" y="43306"/>
                </a:lnTo>
                <a:lnTo>
                  <a:pt x="338143" y="50549"/>
                </a:lnTo>
                <a:lnTo>
                  <a:pt x="353412" y="70273"/>
                </a:lnTo>
                <a:lnTo>
                  <a:pt x="361389" y="99472"/>
                </a:lnTo>
                <a:lnTo>
                  <a:pt x="363689" y="135140"/>
                </a:lnTo>
                <a:lnTo>
                  <a:pt x="361389" y="170691"/>
                </a:lnTo>
                <a:lnTo>
                  <a:pt x="353412" y="200040"/>
                </a:lnTo>
                <a:lnTo>
                  <a:pt x="338143" y="219994"/>
                </a:lnTo>
                <a:lnTo>
                  <a:pt x="313969" y="227355"/>
                </a:lnTo>
                <a:lnTo>
                  <a:pt x="391900" y="227355"/>
                </a:lnTo>
                <a:lnTo>
                  <a:pt x="405886" y="187777"/>
                </a:lnTo>
                <a:lnTo>
                  <a:pt x="410209" y="135140"/>
                </a:lnTo>
                <a:lnTo>
                  <a:pt x="405886" y="82387"/>
                </a:lnTo>
                <a:lnTo>
                  <a:pt x="392028" y="43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102B42"/>
                </a:solidFill>
                <a:latin typeface="Poppins-SemiBold"/>
                <a:cs typeface="Poppins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03999" y="4333499"/>
            <a:ext cx="7056120" cy="558165"/>
          </a:xfrm>
          <a:custGeom>
            <a:avLst/>
            <a:gdLst/>
            <a:ahLst/>
            <a:cxnLst/>
            <a:rect l="l" t="t" r="r" b="b"/>
            <a:pathLst>
              <a:path w="7056119" h="558164">
                <a:moveTo>
                  <a:pt x="6803999" y="0"/>
                </a:moveTo>
                <a:lnTo>
                  <a:pt x="0" y="0"/>
                </a:lnTo>
                <a:lnTo>
                  <a:pt x="0" y="557999"/>
                </a:lnTo>
                <a:lnTo>
                  <a:pt x="6803999" y="557999"/>
                </a:lnTo>
                <a:lnTo>
                  <a:pt x="7056005" y="279006"/>
                </a:lnTo>
                <a:lnTo>
                  <a:pt x="6803999" y="0"/>
                </a:lnTo>
                <a:close/>
              </a:path>
            </a:pathLst>
          </a:custGeom>
          <a:solidFill>
            <a:srgbClr val="007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76000" y="4333499"/>
            <a:ext cx="7106284" cy="558165"/>
          </a:xfrm>
          <a:custGeom>
            <a:avLst/>
            <a:gdLst/>
            <a:ahLst/>
            <a:cxnLst/>
            <a:rect l="l" t="t" r="r" b="b"/>
            <a:pathLst>
              <a:path w="7106284" h="558164">
                <a:moveTo>
                  <a:pt x="6854050" y="0"/>
                </a:moveTo>
                <a:lnTo>
                  <a:pt x="0" y="0"/>
                </a:lnTo>
                <a:lnTo>
                  <a:pt x="0" y="557999"/>
                </a:lnTo>
                <a:lnTo>
                  <a:pt x="6854050" y="557999"/>
                </a:lnTo>
                <a:lnTo>
                  <a:pt x="7106043" y="279006"/>
                </a:lnTo>
                <a:lnTo>
                  <a:pt x="6854050" y="0"/>
                </a:lnTo>
                <a:close/>
              </a:path>
            </a:pathLst>
          </a:custGeom>
          <a:solidFill>
            <a:srgbClr val="E638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8249" y="4333499"/>
            <a:ext cx="2307590" cy="558165"/>
          </a:xfrm>
          <a:custGeom>
            <a:avLst/>
            <a:gdLst/>
            <a:ahLst/>
            <a:cxnLst/>
            <a:rect l="l" t="t" r="r" b="b"/>
            <a:pathLst>
              <a:path w="2307590" h="558164">
                <a:moveTo>
                  <a:pt x="2055545" y="0"/>
                </a:moveTo>
                <a:lnTo>
                  <a:pt x="0" y="0"/>
                </a:lnTo>
                <a:lnTo>
                  <a:pt x="0" y="557999"/>
                </a:lnTo>
                <a:lnTo>
                  <a:pt x="2055545" y="557999"/>
                </a:lnTo>
                <a:lnTo>
                  <a:pt x="2307551" y="279006"/>
                </a:lnTo>
                <a:lnTo>
                  <a:pt x="2055545" y="0"/>
                </a:lnTo>
                <a:close/>
              </a:path>
            </a:pathLst>
          </a:custGeom>
          <a:solidFill>
            <a:srgbClr val="102B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87800" y="769969"/>
            <a:ext cx="5777230" cy="917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cs typeface="Poppins-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9994" y="1692008"/>
            <a:ext cx="11950700" cy="518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9300" y="7672631"/>
            <a:ext cx="2160905" cy="133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tx1"/>
                </a:solidFill>
                <a:latin typeface="Poppins-Medium"/>
                <a:cs typeface="Poppins-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dirty="0"/>
              <a:t>Liverpool City Region Freeport / Board </a:t>
            </a:r>
            <a:r>
              <a:rPr spc="-10" dirty="0"/>
              <a:t>Update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7392" y="7600378"/>
            <a:ext cx="3346005" cy="4086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474452" y="7600378"/>
            <a:ext cx="3346005" cy="4086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liverpoolcityregion-ca.gov.uk/freeport" TargetMode="External"/><Relationship Id="rId4" Type="http://schemas.openxmlformats.org/officeDocument/2006/relationships/hyperlink" Target="mailto:jonathan.coleman@liverpoolcityregion-ca.gov.u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merseymaritime.co.uk/funding-opportunitie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verpoolcityregion-ca.gov.uk/freeport" TargetMode="External"/><Relationship Id="rId5" Type="http://schemas.openxmlformats.org/officeDocument/2006/relationships/hyperlink" Target="mailto:innovation@merseymaritime.co.uk" TargetMode="External"/><Relationship Id="rId4" Type="http://schemas.openxmlformats.org/officeDocument/2006/relationships/hyperlink" Target="mailto:giles.jones@liverpoolcityregion-ca.gov.uk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FEF2AD1-4758-D2F7-2B1B-C0BB61947340}"/>
              </a:ext>
            </a:extLst>
          </p:cNvPr>
          <p:cNvSpPr/>
          <p:nvPr/>
        </p:nvSpPr>
        <p:spPr>
          <a:xfrm>
            <a:off x="-80183" y="-20554"/>
            <a:ext cx="14621683" cy="8193004"/>
          </a:xfrm>
          <a:prstGeom prst="rect">
            <a:avLst/>
          </a:prstGeom>
          <a:solidFill>
            <a:srgbClr val="112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object 10"/>
          <p:cNvGrpSpPr/>
          <p:nvPr/>
        </p:nvGrpSpPr>
        <p:grpSpPr>
          <a:xfrm>
            <a:off x="336550" y="428625"/>
            <a:ext cx="2686242" cy="1017650"/>
            <a:chOff x="540000" y="538226"/>
            <a:chExt cx="2688590" cy="1018540"/>
          </a:xfrm>
        </p:grpSpPr>
        <p:sp>
          <p:nvSpPr>
            <p:cNvPr id="11" name="object 11"/>
            <p:cNvSpPr/>
            <p:nvPr/>
          </p:nvSpPr>
          <p:spPr>
            <a:xfrm>
              <a:off x="540003" y="1044956"/>
              <a:ext cx="437515" cy="441959"/>
            </a:xfrm>
            <a:custGeom>
              <a:avLst/>
              <a:gdLst/>
              <a:ahLst/>
              <a:cxnLst/>
              <a:rect l="l" t="t" r="r" b="b"/>
              <a:pathLst>
                <a:path w="437515" h="441959">
                  <a:moveTo>
                    <a:pt x="437502" y="0"/>
                  </a:moveTo>
                  <a:lnTo>
                    <a:pt x="0" y="0"/>
                  </a:lnTo>
                  <a:lnTo>
                    <a:pt x="0" y="441782"/>
                  </a:lnTo>
                  <a:lnTo>
                    <a:pt x="437502" y="441782"/>
                  </a:lnTo>
                  <a:lnTo>
                    <a:pt x="4375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1054" y="1045766"/>
              <a:ext cx="354330" cy="354330"/>
            </a:xfrm>
            <a:custGeom>
              <a:avLst/>
              <a:gdLst/>
              <a:ahLst/>
              <a:cxnLst/>
              <a:rect l="l" t="t" r="r" b="b"/>
              <a:pathLst>
                <a:path w="354330" h="354330">
                  <a:moveTo>
                    <a:pt x="242493" y="0"/>
                  </a:moveTo>
                  <a:lnTo>
                    <a:pt x="0" y="0"/>
                  </a:lnTo>
                  <a:lnTo>
                    <a:pt x="0" y="242493"/>
                  </a:lnTo>
                  <a:lnTo>
                    <a:pt x="111226" y="353720"/>
                  </a:lnTo>
                  <a:lnTo>
                    <a:pt x="353720" y="353720"/>
                  </a:lnTo>
                  <a:lnTo>
                    <a:pt x="353720" y="111226"/>
                  </a:lnTo>
                  <a:lnTo>
                    <a:pt x="242493" y="0"/>
                  </a:lnTo>
                  <a:close/>
                </a:path>
              </a:pathLst>
            </a:custGeom>
            <a:solidFill>
              <a:srgbClr val="E53844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sp>
          <p:nvSpPr>
            <p:cNvPr id="13" name="object 13"/>
            <p:cNvSpPr/>
            <p:nvPr/>
          </p:nvSpPr>
          <p:spPr>
            <a:xfrm>
              <a:off x="539991" y="548258"/>
              <a:ext cx="1162685" cy="447040"/>
            </a:xfrm>
            <a:custGeom>
              <a:avLst/>
              <a:gdLst/>
              <a:ahLst/>
              <a:cxnLst/>
              <a:rect l="l" t="t" r="r" b="b"/>
              <a:pathLst>
                <a:path w="1162685" h="447040">
                  <a:moveTo>
                    <a:pt x="925309" y="4889"/>
                  </a:moveTo>
                  <a:lnTo>
                    <a:pt x="0" y="4889"/>
                  </a:lnTo>
                  <a:lnTo>
                    <a:pt x="0" y="446671"/>
                  </a:lnTo>
                  <a:lnTo>
                    <a:pt x="925309" y="446671"/>
                  </a:lnTo>
                  <a:lnTo>
                    <a:pt x="925309" y="4889"/>
                  </a:lnTo>
                  <a:close/>
                </a:path>
                <a:path w="1162685" h="447040">
                  <a:moveTo>
                    <a:pt x="1162545" y="182880"/>
                  </a:moveTo>
                  <a:lnTo>
                    <a:pt x="1078357" y="182880"/>
                  </a:lnTo>
                  <a:lnTo>
                    <a:pt x="1078357" y="0"/>
                  </a:lnTo>
                  <a:lnTo>
                    <a:pt x="1033513" y="0"/>
                  </a:lnTo>
                  <a:lnTo>
                    <a:pt x="1033513" y="182880"/>
                  </a:lnTo>
                  <a:lnTo>
                    <a:pt x="1033513" y="222250"/>
                  </a:lnTo>
                  <a:lnTo>
                    <a:pt x="1162545" y="222250"/>
                  </a:lnTo>
                  <a:lnTo>
                    <a:pt x="1162545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478" y="543067"/>
              <a:ext cx="403866" cy="2316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0930" y="616289"/>
              <a:ext cx="109994" cy="1545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93504" y="616290"/>
              <a:ext cx="164515" cy="2283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2212" y="616295"/>
              <a:ext cx="161937" cy="1583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8013" y="616295"/>
              <a:ext cx="161937" cy="15838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863176" y="538226"/>
              <a:ext cx="42545" cy="233045"/>
            </a:xfrm>
            <a:custGeom>
              <a:avLst/>
              <a:gdLst/>
              <a:ahLst/>
              <a:cxnLst/>
              <a:rect l="l" t="t" r="r" b="b"/>
              <a:pathLst>
                <a:path w="42544" h="233045">
                  <a:moveTo>
                    <a:pt x="42252" y="0"/>
                  </a:moveTo>
                  <a:lnTo>
                    <a:pt x="0" y="0"/>
                  </a:lnTo>
                  <a:lnTo>
                    <a:pt x="0" y="232587"/>
                  </a:lnTo>
                  <a:lnTo>
                    <a:pt x="42252" y="232587"/>
                  </a:lnTo>
                  <a:lnTo>
                    <a:pt x="42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9962" y="900711"/>
              <a:ext cx="203542" cy="22999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787378" y="899096"/>
              <a:ext cx="53975" cy="227965"/>
            </a:xfrm>
            <a:custGeom>
              <a:avLst/>
              <a:gdLst/>
              <a:ahLst/>
              <a:cxnLst/>
              <a:rect l="l" t="t" r="r" b="b"/>
              <a:pathLst>
                <a:path w="53975" h="227965">
                  <a:moveTo>
                    <a:pt x="26771" y="0"/>
                  </a:moveTo>
                  <a:lnTo>
                    <a:pt x="16464" y="1934"/>
                  </a:lnTo>
                  <a:lnTo>
                    <a:pt x="7942" y="7254"/>
                  </a:lnTo>
                  <a:lnTo>
                    <a:pt x="2141" y="15237"/>
                  </a:lnTo>
                  <a:lnTo>
                    <a:pt x="0" y="25158"/>
                  </a:lnTo>
                  <a:lnTo>
                    <a:pt x="2141" y="35126"/>
                  </a:lnTo>
                  <a:lnTo>
                    <a:pt x="7942" y="43222"/>
                  </a:lnTo>
                  <a:lnTo>
                    <a:pt x="16464" y="48659"/>
                  </a:lnTo>
                  <a:lnTo>
                    <a:pt x="26771" y="50647"/>
                  </a:lnTo>
                  <a:lnTo>
                    <a:pt x="37217" y="48659"/>
                  </a:lnTo>
                  <a:lnTo>
                    <a:pt x="45724" y="43222"/>
                  </a:lnTo>
                  <a:lnTo>
                    <a:pt x="51447" y="35126"/>
                  </a:lnTo>
                  <a:lnTo>
                    <a:pt x="53543" y="25158"/>
                  </a:lnTo>
                  <a:lnTo>
                    <a:pt x="51447" y="15237"/>
                  </a:lnTo>
                  <a:lnTo>
                    <a:pt x="45724" y="7254"/>
                  </a:lnTo>
                  <a:lnTo>
                    <a:pt x="37217" y="1934"/>
                  </a:lnTo>
                  <a:lnTo>
                    <a:pt x="26771" y="0"/>
                  </a:lnTo>
                  <a:close/>
                </a:path>
                <a:path w="53975" h="227965">
                  <a:moveTo>
                    <a:pt x="48056" y="77088"/>
                  </a:moveTo>
                  <a:lnTo>
                    <a:pt x="5803" y="77088"/>
                  </a:lnTo>
                  <a:lnTo>
                    <a:pt x="5803" y="227736"/>
                  </a:lnTo>
                  <a:lnTo>
                    <a:pt x="48056" y="227736"/>
                  </a:lnTo>
                  <a:lnTo>
                    <a:pt x="48056" y="770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5114" y="921579"/>
              <a:ext cx="271602" cy="2791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329" y="904574"/>
              <a:ext cx="341292" cy="2261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3163" y="972316"/>
              <a:ext cx="164515" cy="2322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804454" y="899096"/>
              <a:ext cx="53975" cy="227965"/>
            </a:xfrm>
            <a:custGeom>
              <a:avLst/>
              <a:gdLst/>
              <a:ahLst/>
              <a:cxnLst/>
              <a:rect l="l" t="t" r="r" b="b"/>
              <a:pathLst>
                <a:path w="53975" h="227965">
                  <a:moveTo>
                    <a:pt x="26771" y="0"/>
                  </a:moveTo>
                  <a:lnTo>
                    <a:pt x="16464" y="1934"/>
                  </a:lnTo>
                  <a:lnTo>
                    <a:pt x="7942" y="7254"/>
                  </a:lnTo>
                  <a:lnTo>
                    <a:pt x="2141" y="15237"/>
                  </a:lnTo>
                  <a:lnTo>
                    <a:pt x="0" y="25158"/>
                  </a:lnTo>
                  <a:lnTo>
                    <a:pt x="2141" y="35126"/>
                  </a:lnTo>
                  <a:lnTo>
                    <a:pt x="7942" y="43222"/>
                  </a:lnTo>
                  <a:lnTo>
                    <a:pt x="16464" y="48659"/>
                  </a:lnTo>
                  <a:lnTo>
                    <a:pt x="26771" y="50647"/>
                  </a:lnTo>
                  <a:lnTo>
                    <a:pt x="37217" y="48659"/>
                  </a:lnTo>
                  <a:lnTo>
                    <a:pt x="45724" y="43222"/>
                  </a:lnTo>
                  <a:lnTo>
                    <a:pt x="51447" y="35126"/>
                  </a:lnTo>
                  <a:lnTo>
                    <a:pt x="53543" y="25158"/>
                  </a:lnTo>
                  <a:lnTo>
                    <a:pt x="51447" y="15237"/>
                  </a:lnTo>
                  <a:lnTo>
                    <a:pt x="45724" y="7254"/>
                  </a:lnTo>
                  <a:lnTo>
                    <a:pt x="37217" y="1934"/>
                  </a:lnTo>
                  <a:lnTo>
                    <a:pt x="26771" y="0"/>
                  </a:lnTo>
                  <a:close/>
                </a:path>
                <a:path w="53975" h="227965">
                  <a:moveTo>
                    <a:pt x="48056" y="77088"/>
                  </a:moveTo>
                  <a:lnTo>
                    <a:pt x="5803" y="77088"/>
                  </a:lnTo>
                  <a:lnTo>
                    <a:pt x="5803" y="227736"/>
                  </a:lnTo>
                  <a:lnTo>
                    <a:pt x="48056" y="227736"/>
                  </a:lnTo>
                  <a:lnTo>
                    <a:pt x="48056" y="770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5739" y="972323"/>
              <a:ext cx="161937" cy="1583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0904" y="972322"/>
              <a:ext cx="147091" cy="1545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3504" y="1260912"/>
              <a:ext cx="432262" cy="22581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320" y="1328347"/>
              <a:ext cx="158381" cy="15838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0281" y="1328346"/>
              <a:ext cx="164515" cy="2283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986" y="1328339"/>
              <a:ext cx="161937" cy="1583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4151" y="1277607"/>
              <a:ext cx="221283" cy="205739"/>
            </a:xfrm>
            <a:prstGeom prst="rect">
              <a:avLst/>
            </a:prstGeom>
          </p:spPr>
        </p:pic>
      </p:grpSp>
      <p:sp>
        <p:nvSpPr>
          <p:cNvPr id="43" name="object 8">
            <a:extLst>
              <a:ext uri="{FF2B5EF4-FFF2-40B4-BE49-F238E27FC236}">
                <a16:creationId xmlns:a16="http://schemas.microsoft.com/office/drawing/2014/main" id="{DE3140EC-17C7-2210-564F-8331C85F72DA}"/>
              </a:ext>
            </a:extLst>
          </p:cNvPr>
          <p:cNvSpPr txBox="1"/>
          <p:nvPr/>
        </p:nvSpPr>
        <p:spPr>
          <a:xfrm>
            <a:off x="11411407" y="7664497"/>
            <a:ext cx="3410321" cy="304881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898" b="1" dirty="0">
                <a:solidFill>
                  <a:srgbClr val="FFFFFF"/>
                </a:solidFill>
                <a:latin typeface="Poppins-SemiBold"/>
                <a:cs typeface="Poppins-SemiBold"/>
              </a:rPr>
              <a:t>The opportunity is </a:t>
            </a:r>
            <a:r>
              <a:rPr sz="1898" b="1" spc="-20" dirty="0">
                <a:solidFill>
                  <a:srgbClr val="FFFFFF"/>
                </a:solidFill>
                <a:latin typeface="Poppins-SemiBold"/>
                <a:cs typeface="Poppins-SemiBold"/>
              </a:rPr>
              <a:t>here</a:t>
            </a:r>
            <a:endParaRPr sz="1898" dirty="0">
              <a:latin typeface="Poppins-SemiBold"/>
              <a:cs typeface="Poppins-SemiBold"/>
            </a:endParaRPr>
          </a:p>
        </p:txBody>
      </p:sp>
      <p:sp>
        <p:nvSpPr>
          <p:cNvPr id="83" name="object 7">
            <a:extLst>
              <a:ext uri="{FF2B5EF4-FFF2-40B4-BE49-F238E27FC236}">
                <a16:creationId xmlns:a16="http://schemas.microsoft.com/office/drawing/2014/main" id="{B912D015-9878-0341-BEDD-228D2C11D2D9}"/>
              </a:ext>
            </a:extLst>
          </p:cNvPr>
          <p:cNvSpPr txBox="1">
            <a:spLocks/>
          </p:cNvSpPr>
          <p:nvPr/>
        </p:nvSpPr>
        <p:spPr>
          <a:xfrm>
            <a:off x="9096404" y="2498722"/>
            <a:ext cx="4630005" cy="1256505"/>
          </a:xfrm>
          <a:prstGeom prst="rect">
            <a:avLst/>
          </a:prstGeom>
        </p:spPr>
        <p:txBody>
          <a:bodyPr vert="horz" wrap="square" lIns="0" tIns="65983" rIns="0" bIns="0" rtlCol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pPr marL="12689" marR="5075">
              <a:lnSpc>
                <a:spcPts val="4596"/>
              </a:lnSpc>
              <a:spcBef>
                <a:spcPts val="520"/>
              </a:spcBef>
            </a:pPr>
            <a:r>
              <a:rPr lang="en-GB" sz="4096" dirty="0">
                <a:solidFill>
                  <a:srgbClr val="FFFFFF"/>
                </a:solidFill>
              </a:rPr>
              <a:t>Liverpool </a:t>
            </a:r>
            <a:r>
              <a:rPr lang="en-GB" sz="4096" spc="-20" dirty="0">
                <a:solidFill>
                  <a:srgbClr val="FFFFFF"/>
                </a:solidFill>
              </a:rPr>
              <a:t>City </a:t>
            </a:r>
            <a:r>
              <a:rPr lang="en-GB" sz="4096" dirty="0">
                <a:solidFill>
                  <a:srgbClr val="FFFFFF"/>
                </a:solidFill>
              </a:rPr>
              <a:t>Region </a:t>
            </a:r>
            <a:r>
              <a:rPr lang="en-GB" sz="4096" spc="-10" dirty="0">
                <a:solidFill>
                  <a:srgbClr val="FFFFFF"/>
                </a:solidFill>
              </a:rPr>
              <a:t>Freeport</a:t>
            </a:r>
          </a:p>
        </p:txBody>
      </p:sp>
      <p:sp>
        <p:nvSpPr>
          <p:cNvPr id="84" name="object 9">
            <a:extLst>
              <a:ext uri="{FF2B5EF4-FFF2-40B4-BE49-F238E27FC236}">
                <a16:creationId xmlns:a16="http://schemas.microsoft.com/office/drawing/2014/main" id="{21526AD7-CB66-77C5-7FEB-40874E2E8B32}"/>
              </a:ext>
            </a:extLst>
          </p:cNvPr>
          <p:cNvSpPr txBox="1"/>
          <p:nvPr/>
        </p:nvSpPr>
        <p:spPr>
          <a:xfrm>
            <a:off x="9023350" y="4440368"/>
            <a:ext cx="5029200" cy="566362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endParaRPr sz="3597" dirty="0">
              <a:latin typeface="Poppins-SemiBold"/>
              <a:cs typeface="Poppins-SemiBold"/>
            </a:endParaRPr>
          </a:p>
        </p:txBody>
      </p:sp>
      <p:sp>
        <p:nvSpPr>
          <p:cNvPr id="85" name="object 33">
            <a:extLst>
              <a:ext uri="{FF2B5EF4-FFF2-40B4-BE49-F238E27FC236}">
                <a16:creationId xmlns:a16="http://schemas.microsoft.com/office/drawing/2014/main" id="{61748B7D-02FF-011B-94B4-83394201B2D3}"/>
              </a:ext>
            </a:extLst>
          </p:cNvPr>
          <p:cNvSpPr txBox="1"/>
          <p:nvPr/>
        </p:nvSpPr>
        <p:spPr>
          <a:xfrm>
            <a:off x="9128153" y="5516262"/>
            <a:ext cx="4598255" cy="38182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lang="en-GB" sz="2398" dirty="0">
                <a:solidFill>
                  <a:srgbClr val="FFFFFF"/>
                </a:solidFill>
                <a:latin typeface="Poppins-Medium"/>
                <a:cs typeface="Poppins-Medium"/>
              </a:rPr>
              <a:t>Tuesday, 24th June 2025</a:t>
            </a:r>
            <a:endParaRPr sz="2398" dirty="0">
              <a:latin typeface="Poppins-Medium"/>
              <a:cs typeface="Poppins-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025B6-68ED-BB3C-E247-47EB881D217B}"/>
              </a:ext>
            </a:extLst>
          </p:cNvPr>
          <p:cNvSpPr txBox="1"/>
          <p:nvPr/>
        </p:nvSpPr>
        <p:spPr>
          <a:xfrm>
            <a:off x="9023350" y="4266939"/>
            <a:ext cx="5490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89">
              <a:spcBef>
                <a:spcPts val="100"/>
              </a:spcBef>
            </a:pPr>
            <a:r>
              <a:rPr lang="en-GB" sz="2800" b="1" dirty="0">
                <a:solidFill>
                  <a:srgbClr val="E53844"/>
                </a:solidFill>
                <a:latin typeface="Poppins-SemiBold"/>
                <a:cs typeface="Poppins-SemiBold"/>
              </a:rPr>
              <a:t>Introduction to LCR Freeport Innovation Challenge Fund</a:t>
            </a:r>
            <a:endParaRPr lang="en-GB" sz="2800" dirty="0">
              <a:latin typeface="Poppins-SemiBold"/>
              <a:cs typeface="Poppins-SemiBold"/>
            </a:endParaRPr>
          </a:p>
        </p:txBody>
      </p:sp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19DAADC9-05FC-7D05-2D35-E5F9DDF2D83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35" y="-109568"/>
            <a:ext cx="3852453" cy="19897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A1E0-C3F2-9D91-78F1-09A387529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C7B9AE2B-A049-1661-77BA-61444AC878CE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56DE04-5CD6-B7C1-470E-429BF7B66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7BAD0B3-FEF1-DA2A-6F68-8A55C4BF3C6D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Skills Infrastructure Grant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5D256C1-ED24-C227-9987-87BB1ED10A40}"/>
              </a:ext>
            </a:extLst>
          </p:cNvPr>
          <p:cNvSpPr txBox="1">
            <a:spLocks/>
          </p:cNvSpPr>
          <p:nvPr/>
        </p:nvSpPr>
        <p:spPr>
          <a:xfrm>
            <a:off x="1295400" y="2341581"/>
            <a:ext cx="11950700" cy="47244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LCR Freeport also currently offering capital funding through Skills Infrastructure Grant: </a:t>
            </a:r>
          </a:p>
          <a:p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£750,000 allocated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£100,000-£150,000 pots of funding available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Open to skills providers – HE, FE and ITP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Applications close 31</a:t>
            </a:r>
            <a:r>
              <a:rPr lang="en-GB" sz="2800" baseline="300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</a:t>
            </a: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July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Contact </a:t>
            </a:r>
            <a:r>
              <a:rPr lang="en-GB" sz="28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Jonathan Coleman – LCR Freeport Project Manager</a:t>
            </a: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for further information: </a:t>
            </a:r>
          </a:p>
          <a:p>
            <a:pPr lvl="3"/>
            <a:r>
              <a:rPr lang="en-GB" sz="2800" u="sng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  <a:hlinkClick r:id="rId4"/>
              </a:rPr>
              <a:t>jonathan.coleman@liverpoolcityregion-ca.gov.uk</a:t>
            </a:r>
            <a:endParaRPr lang="en-GB" sz="2800" u="sng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3"/>
            <a:r>
              <a:rPr lang="en-GB" sz="2800" dirty="0">
                <a:hlinkClick r:id="rId5"/>
              </a:rPr>
              <a:t>Freeport | Liverpool City Region Combined Authority</a:t>
            </a:r>
            <a:endParaRPr lang="en-GB" sz="2800" u="sng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04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3E280-0CD0-5918-86BD-713EED44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1F239E4D-9E09-67FB-C39F-8C8DA0DFEBFD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888EF3-61E2-5357-D725-160A05B54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5195CD2-BF22-71BD-737E-3FC72665F0C7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Further Information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5B34BD-29BA-FCA9-4174-AB64ED9211C0}"/>
              </a:ext>
            </a:extLst>
          </p:cNvPr>
          <p:cNvSpPr txBox="1">
            <a:spLocks/>
          </p:cNvSpPr>
          <p:nvPr/>
        </p:nvSpPr>
        <p:spPr>
          <a:xfrm>
            <a:off x="1295400" y="2341581"/>
            <a:ext cx="11950700" cy="47244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 further information on the LCR Freeport Innovation Challenge Fund please contact: </a:t>
            </a:r>
          </a:p>
          <a:p>
            <a:endParaRPr lang="en-GB" sz="2800" u="sng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Giles Jones – LCR Freeport Manager: </a:t>
            </a:r>
          </a:p>
          <a:p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  <a:hlinkClick r:id="rId4"/>
              </a:rPr>
              <a:t>giles.jones@liverpoolcityregion-ca.gov.uk</a:t>
            </a:r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Mersey Maritime</a:t>
            </a:r>
          </a:p>
          <a:p>
            <a:pPr lvl="1"/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  <a:hlinkClick r:id="rId5"/>
              </a:rPr>
              <a:t>innovation@merseymaritime.co.uk</a:t>
            </a: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</a:p>
          <a:p>
            <a:pPr lvl="1"/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Web links: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>
                <a:hlinkClick r:id="rId6"/>
              </a:rPr>
              <a:t>Freeport | Liverpool City Region Combined Authority</a:t>
            </a:r>
            <a:endParaRPr lang="en-GB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>
                <a:hlinkClick r:id="rId7"/>
              </a:rPr>
              <a:t>Funding opportunities - Mersey Maritime</a:t>
            </a:r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43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8FEF2AD1-4758-D2F7-2B1B-C0BB61947340}"/>
              </a:ext>
            </a:extLst>
          </p:cNvPr>
          <p:cNvSpPr/>
          <p:nvPr/>
        </p:nvSpPr>
        <p:spPr>
          <a:xfrm>
            <a:off x="-80183" y="-20554"/>
            <a:ext cx="14621683" cy="8193004"/>
          </a:xfrm>
          <a:prstGeom prst="rect">
            <a:avLst/>
          </a:prstGeom>
          <a:solidFill>
            <a:srgbClr val="112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object 10"/>
          <p:cNvGrpSpPr/>
          <p:nvPr/>
        </p:nvGrpSpPr>
        <p:grpSpPr>
          <a:xfrm>
            <a:off x="336550" y="428625"/>
            <a:ext cx="2686242" cy="1017650"/>
            <a:chOff x="540000" y="538226"/>
            <a:chExt cx="2688590" cy="1018540"/>
          </a:xfrm>
        </p:grpSpPr>
        <p:sp>
          <p:nvSpPr>
            <p:cNvPr id="11" name="object 11"/>
            <p:cNvSpPr/>
            <p:nvPr/>
          </p:nvSpPr>
          <p:spPr>
            <a:xfrm>
              <a:off x="540003" y="1044956"/>
              <a:ext cx="437515" cy="441959"/>
            </a:xfrm>
            <a:custGeom>
              <a:avLst/>
              <a:gdLst/>
              <a:ahLst/>
              <a:cxnLst/>
              <a:rect l="l" t="t" r="r" b="b"/>
              <a:pathLst>
                <a:path w="437515" h="441959">
                  <a:moveTo>
                    <a:pt x="437502" y="0"/>
                  </a:moveTo>
                  <a:lnTo>
                    <a:pt x="0" y="0"/>
                  </a:lnTo>
                  <a:lnTo>
                    <a:pt x="0" y="441782"/>
                  </a:lnTo>
                  <a:lnTo>
                    <a:pt x="437502" y="441782"/>
                  </a:lnTo>
                  <a:lnTo>
                    <a:pt x="4375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1054" y="1045766"/>
              <a:ext cx="354330" cy="354330"/>
            </a:xfrm>
            <a:custGeom>
              <a:avLst/>
              <a:gdLst/>
              <a:ahLst/>
              <a:cxnLst/>
              <a:rect l="l" t="t" r="r" b="b"/>
              <a:pathLst>
                <a:path w="354330" h="354330">
                  <a:moveTo>
                    <a:pt x="242493" y="0"/>
                  </a:moveTo>
                  <a:lnTo>
                    <a:pt x="0" y="0"/>
                  </a:lnTo>
                  <a:lnTo>
                    <a:pt x="0" y="242493"/>
                  </a:lnTo>
                  <a:lnTo>
                    <a:pt x="111226" y="353720"/>
                  </a:lnTo>
                  <a:lnTo>
                    <a:pt x="353720" y="353720"/>
                  </a:lnTo>
                  <a:lnTo>
                    <a:pt x="353720" y="111226"/>
                  </a:lnTo>
                  <a:lnTo>
                    <a:pt x="242493" y="0"/>
                  </a:lnTo>
                  <a:close/>
                </a:path>
              </a:pathLst>
            </a:custGeom>
            <a:solidFill>
              <a:srgbClr val="E53844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sp>
          <p:nvSpPr>
            <p:cNvPr id="13" name="object 13"/>
            <p:cNvSpPr/>
            <p:nvPr/>
          </p:nvSpPr>
          <p:spPr>
            <a:xfrm>
              <a:off x="539991" y="548258"/>
              <a:ext cx="1162685" cy="447040"/>
            </a:xfrm>
            <a:custGeom>
              <a:avLst/>
              <a:gdLst/>
              <a:ahLst/>
              <a:cxnLst/>
              <a:rect l="l" t="t" r="r" b="b"/>
              <a:pathLst>
                <a:path w="1162685" h="447040">
                  <a:moveTo>
                    <a:pt x="925309" y="4889"/>
                  </a:moveTo>
                  <a:lnTo>
                    <a:pt x="0" y="4889"/>
                  </a:lnTo>
                  <a:lnTo>
                    <a:pt x="0" y="446671"/>
                  </a:lnTo>
                  <a:lnTo>
                    <a:pt x="925309" y="446671"/>
                  </a:lnTo>
                  <a:lnTo>
                    <a:pt x="925309" y="4889"/>
                  </a:lnTo>
                  <a:close/>
                </a:path>
                <a:path w="1162685" h="447040">
                  <a:moveTo>
                    <a:pt x="1162545" y="182880"/>
                  </a:moveTo>
                  <a:lnTo>
                    <a:pt x="1078357" y="182880"/>
                  </a:lnTo>
                  <a:lnTo>
                    <a:pt x="1078357" y="0"/>
                  </a:lnTo>
                  <a:lnTo>
                    <a:pt x="1033513" y="0"/>
                  </a:lnTo>
                  <a:lnTo>
                    <a:pt x="1033513" y="182880"/>
                  </a:lnTo>
                  <a:lnTo>
                    <a:pt x="1033513" y="222250"/>
                  </a:lnTo>
                  <a:lnTo>
                    <a:pt x="1162545" y="222250"/>
                  </a:lnTo>
                  <a:lnTo>
                    <a:pt x="1162545" y="182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478" y="543067"/>
              <a:ext cx="403866" cy="2316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0930" y="616289"/>
              <a:ext cx="109994" cy="1545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93504" y="616290"/>
              <a:ext cx="164515" cy="2283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2212" y="616295"/>
              <a:ext cx="161937" cy="1583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8013" y="616295"/>
              <a:ext cx="161937" cy="15838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863176" y="538226"/>
              <a:ext cx="42545" cy="233045"/>
            </a:xfrm>
            <a:custGeom>
              <a:avLst/>
              <a:gdLst/>
              <a:ahLst/>
              <a:cxnLst/>
              <a:rect l="l" t="t" r="r" b="b"/>
              <a:pathLst>
                <a:path w="42544" h="233045">
                  <a:moveTo>
                    <a:pt x="42252" y="0"/>
                  </a:moveTo>
                  <a:lnTo>
                    <a:pt x="0" y="0"/>
                  </a:lnTo>
                  <a:lnTo>
                    <a:pt x="0" y="232587"/>
                  </a:lnTo>
                  <a:lnTo>
                    <a:pt x="42252" y="232587"/>
                  </a:lnTo>
                  <a:lnTo>
                    <a:pt x="42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9962" y="900711"/>
              <a:ext cx="203542" cy="22999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787378" y="899096"/>
              <a:ext cx="53975" cy="227965"/>
            </a:xfrm>
            <a:custGeom>
              <a:avLst/>
              <a:gdLst/>
              <a:ahLst/>
              <a:cxnLst/>
              <a:rect l="l" t="t" r="r" b="b"/>
              <a:pathLst>
                <a:path w="53975" h="227965">
                  <a:moveTo>
                    <a:pt x="26771" y="0"/>
                  </a:moveTo>
                  <a:lnTo>
                    <a:pt x="16464" y="1934"/>
                  </a:lnTo>
                  <a:lnTo>
                    <a:pt x="7942" y="7254"/>
                  </a:lnTo>
                  <a:lnTo>
                    <a:pt x="2141" y="15237"/>
                  </a:lnTo>
                  <a:lnTo>
                    <a:pt x="0" y="25158"/>
                  </a:lnTo>
                  <a:lnTo>
                    <a:pt x="2141" y="35126"/>
                  </a:lnTo>
                  <a:lnTo>
                    <a:pt x="7942" y="43222"/>
                  </a:lnTo>
                  <a:lnTo>
                    <a:pt x="16464" y="48659"/>
                  </a:lnTo>
                  <a:lnTo>
                    <a:pt x="26771" y="50647"/>
                  </a:lnTo>
                  <a:lnTo>
                    <a:pt x="37217" y="48659"/>
                  </a:lnTo>
                  <a:lnTo>
                    <a:pt x="45724" y="43222"/>
                  </a:lnTo>
                  <a:lnTo>
                    <a:pt x="51447" y="35126"/>
                  </a:lnTo>
                  <a:lnTo>
                    <a:pt x="53543" y="25158"/>
                  </a:lnTo>
                  <a:lnTo>
                    <a:pt x="51447" y="15237"/>
                  </a:lnTo>
                  <a:lnTo>
                    <a:pt x="45724" y="7254"/>
                  </a:lnTo>
                  <a:lnTo>
                    <a:pt x="37217" y="1934"/>
                  </a:lnTo>
                  <a:lnTo>
                    <a:pt x="26771" y="0"/>
                  </a:lnTo>
                  <a:close/>
                </a:path>
                <a:path w="53975" h="227965">
                  <a:moveTo>
                    <a:pt x="48056" y="77088"/>
                  </a:moveTo>
                  <a:lnTo>
                    <a:pt x="5803" y="77088"/>
                  </a:lnTo>
                  <a:lnTo>
                    <a:pt x="5803" y="227736"/>
                  </a:lnTo>
                  <a:lnTo>
                    <a:pt x="48056" y="227736"/>
                  </a:lnTo>
                  <a:lnTo>
                    <a:pt x="48056" y="770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5114" y="921579"/>
              <a:ext cx="271602" cy="2791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329" y="904574"/>
              <a:ext cx="341292" cy="2261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3163" y="972316"/>
              <a:ext cx="164515" cy="2322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804454" y="899096"/>
              <a:ext cx="53975" cy="227965"/>
            </a:xfrm>
            <a:custGeom>
              <a:avLst/>
              <a:gdLst/>
              <a:ahLst/>
              <a:cxnLst/>
              <a:rect l="l" t="t" r="r" b="b"/>
              <a:pathLst>
                <a:path w="53975" h="227965">
                  <a:moveTo>
                    <a:pt x="26771" y="0"/>
                  </a:moveTo>
                  <a:lnTo>
                    <a:pt x="16464" y="1934"/>
                  </a:lnTo>
                  <a:lnTo>
                    <a:pt x="7942" y="7254"/>
                  </a:lnTo>
                  <a:lnTo>
                    <a:pt x="2141" y="15237"/>
                  </a:lnTo>
                  <a:lnTo>
                    <a:pt x="0" y="25158"/>
                  </a:lnTo>
                  <a:lnTo>
                    <a:pt x="2141" y="35126"/>
                  </a:lnTo>
                  <a:lnTo>
                    <a:pt x="7942" y="43222"/>
                  </a:lnTo>
                  <a:lnTo>
                    <a:pt x="16464" y="48659"/>
                  </a:lnTo>
                  <a:lnTo>
                    <a:pt x="26771" y="50647"/>
                  </a:lnTo>
                  <a:lnTo>
                    <a:pt x="37217" y="48659"/>
                  </a:lnTo>
                  <a:lnTo>
                    <a:pt x="45724" y="43222"/>
                  </a:lnTo>
                  <a:lnTo>
                    <a:pt x="51447" y="35126"/>
                  </a:lnTo>
                  <a:lnTo>
                    <a:pt x="53543" y="25158"/>
                  </a:lnTo>
                  <a:lnTo>
                    <a:pt x="51447" y="15237"/>
                  </a:lnTo>
                  <a:lnTo>
                    <a:pt x="45724" y="7254"/>
                  </a:lnTo>
                  <a:lnTo>
                    <a:pt x="37217" y="1934"/>
                  </a:lnTo>
                  <a:lnTo>
                    <a:pt x="26771" y="0"/>
                  </a:lnTo>
                  <a:close/>
                </a:path>
                <a:path w="53975" h="227965">
                  <a:moveTo>
                    <a:pt x="48056" y="77088"/>
                  </a:moveTo>
                  <a:lnTo>
                    <a:pt x="5803" y="77088"/>
                  </a:lnTo>
                  <a:lnTo>
                    <a:pt x="5803" y="227736"/>
                  </a:lnTo>
                  <a:lnTo>
                    <a:pt x="48056" y="227736"/>
                  </a:lnTo>
                  <a:lnTo>
                    <a:pt x="48056" y="770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5739" y="972323"/>
              <a:ext cx="161937" cy="1583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0904" y="972322"/>
              <a:ext cx="147091" cy="1545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3504" y="1260912"/>
              <a:ext cx="432262" cy="22581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320" y="1328347"/>
              <a:ext cx="158381" cy="15838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0281" y="1328346"/>
              <a:ext cx="164515" cy="2283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986" y="1328339"/>
              <a:ext cx="161937" cy="1583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4151" y="1277607"/>
              <a:ext cx="221283" cy="205739"/>
            </a:xfrm>
            <a:prstGeom prst="rect">
              <a:avLst/>
            </a:prstGeom>
          </p:spPr>
        </p:pic>
      </p:grpSp>
      <p:sp>
        <p:nvSpPr>
          <p:cNvPr id="43" name="object 8">
            <a:extLst>
              <a:ext uri="{FF2B5EF4-FFF2-40B4-BE49-F238E27FC236}">
                <a16:creationId xmlns:a16="http://schemas.microsoft.com/office/drawing/2014/main" id="{DE3140EC-17C7-2210-564F-8331C85F72DA}"/>
              </a:ext>
            </a:extLst>
          </p:cNvPr>
          <p:cNvSpPr txBox="1"/>
          <p:nvPr/>
        </p:nvSpPr>
        <p:spPr>
          <a:xfrm>
            <a:off x="11411407" y="7664497"/>
            <a:ext cx="3410321" cy="304881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1898" b="1" dirty="0">
                <a:solidFill>
                  <a:srgbClr val="FFFFFF"/>
                </a:solidFill>
                <a:latin typeface="Poppins-SemiBold"/>
                <a:cs typeface="Poppins-SemiBold"/>
              </a:rPr>
              <a:t>The opportunity is </a:t>
            </a:r>
            <a:r>
              <a:rPr sz="1898" b="1" spc="-20" dirty="0">
                <a:solidFill>
                  <a:srgbClr val="FFFFFF"/>
                </a:solidFill>
                <a:latin typeface="Poppins-SemiBold"/>
                <a:cs typeface="Poppins-SemiBold"/>
              </a:rPr>
              <a:t>here</a:t>
            </a:r>
            <a:endParaRPr sz="1898" dirty="0">
              <a:latin typeface="Poppins-SemiBold"/>
              <a:cs typeface="Poppins-SemiBold"/>
            </a:endParaRPr>
          </a:p>
        </p:txBody>
      </p:sp>
      <p:sp>
        <p:nvSpPr>
          <p:cNvPr id="83" name="object 7">
            <a:extLst>
              <a:ext uri="{FF2B5EF4-FFF2-40B4-BE49-F238E27FC236}">
                <a16:creationId xmlns:a16="http://schemas.microsoft.com/office/drawing/2014/main" id="{B912D015-9878-0341-BEDD-228D2C11D2D9}"/>
              </a:ext>
            </a:extLst>
          </p:cNvPr>
          <p:cNvSpPr txBox="1">
            <a:spLocks/>
          </p:cNvSpPr>
          <p:nvPr/>
        </p:nvSpPr>
        <p:spPr>
          <a:xfrm>
            <a:off x="9709150" y="3752925"/>
            <a:ext cx="4630005" cy="666600"/>
          </a:xfrm>
          <a:prstGeom prst="rect">
            <a:avLst/>
          </a:prstGeom>
        </p:spPr>
        <p:txBody>
          <a:bodyPr vert="horz" wrap="square" lIns="0" tIns="65983" rIns="0" bIns="0" rtlCol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pPr marL="12689" marR="5075">
              <a:lnSpc>
                <a:spcPts val="4596"/>
              </a:lnSpc>
              <a:spcBef>
                <a:spcPts val="520"/>
              </a:spcBef>
            </a:pPr>
            <a:r>
              <a:rPr lang="en-GB" sz="4096" dirty="0">
                <a:solidFill>
                  <a:srgbClr val="FFFFFF"/>
                </a:solidFill>
              </a:rPr>
              <a:t>Thank You</a:t>
            </a:r>
            <a:endParaRPr lang="en-GB" sz="4096" spc="-10" dirty="0">
              <a:solidFill>
                <a:srgbClr val="FFFFFF"/>
              </a:solidFill>
            </a:endParaRPr>
          </a:p>
        </p:txBody>
      </p:sp>
      <p:pic>
        <p:nvPicPr>
          <p:cNvPr id="2" name="Picture 1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888D6FE7-69E6-7626-42DD-C26BA0F1217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35" y="-109568"/>
            <a:ext cx="3852453" cy="198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6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A01F7-E9B1-2BCF-1F5F-36ED46698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0825FE77-7261-3CE8-B44E-21B8E2EE0350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C9961-6B15-FCA2-2E62-C5BF54C27B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7FBBBD-CCE2-D925-58B2-F564DDE42A7A}"/>
              </a:ext>
            </a:extLst>
          </p:cNvPr>
          <p:cNvSpPr txBox="1">
            <a:spLocks/>
          </p:cNvSpPr>
          <p:nvPr/>
        </p:nvSpPr>
        <p:spPr>
          <a:xfrm>
            <a:off x="1243350" y="1631218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/>
              <a:t>Strategic Aims of LCR Freeport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F8B503-9FCC-4BFE-40EC-E5EDCE9276AB}"/>
              </a:ext>
            </a:extLst>
          </p:cNvPr>
          <p:cNvSpPr txBox="1">
            <a:spLocks/>
          </p:cNvSpPr>
          <p:nvPr/>
        </p:nvSpPr>
        <p:spPr>
          <a:xfrm>
            <a:off x="1295400" y="2920958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2A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Drive inward investment (£800m) and high-quality job creation (&gt;10,000)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2A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Strengthen infrastructure and community regeneration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2A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Boost trade through LCR’s strategic gateways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2A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Support net-zero ambitions and sustainability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2A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Align with UK innovation and economic growth goals – Industrial Strategy </a:t>
            </a:r>
            <a:endParaRPr lang="en-GB" sz="3200" i="1" dirty="0">
              <a:solidFill>
                <a:srgbClr val="102A4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00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E73F-9CA1-95CD-6DEC-51D21CB58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4DE3AEA5-74AF-76A1-B8EA-27C7C8C2EACE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4E145-F006-BE1E-770C-327B1E559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6F1AE91-90EB-209A-2C50-714907C699BE}"/>
              </a:ext>
            </a:extLst>
          </p:cNvPr>
          <p:cNvSpPr txBox="1">
            <a:spLocks/>
          </p:cNvSpPr>
          <p:nvPr/>
        </p:nvSpPr>
        <p:spPr>
          <a:xfrm>
            <a:off x="1269375" y="1495425"/>
            <a:ext cx="12002750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/>
              <a:t>What is the LCR Freeport Innovation Challenge Fund?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C69D582-1AD3-7B2B-69AA-803153CE103C}"/>
              </a:ext>
            </a:extLst>
          </p:cNvPr>
          <p:cNvSpPr txBox="1">
            <a:spLocks/>
          </p:cNvSpPr>
          <p:nvPr/>
        </p:nvSpPr>
        <p:spPr>
          <a:xfrm>
            <a:off x="1295400" y="2800423"/>
            <a:ext cx="11950700" cy="375606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Poppins" panose="00000500000000000000" pitchFamily="2" charset="0"/>
                <a:cs typeface="Poppins" panose="00000500000000000000" pitchFamily="2" charset="0"/>
              </a:rPr>
              <a:t>A £750,000 grant fund from LCR Freeport’s £25m seed capital, supporting innovation addressing our two key challenges:</a:t>
            </a:r>
          </a:p>
          <a:p>
            <a:endParaRPr lang="en-GB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Poppins" panose="00000500000000000000" pitchFamily="2" charset="0"/>
                <a:cs typeface="Poppins" panose="00000500000000000000" pitchFamily="2" charset="0"/>
              </a:rPr>
              <a:t>Freight and maritime decarbonisation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Poppins" panose="00000500000000000000" pitchFamily="2" charset="0"/>
                <a:cs typeface="Poppins" panose="00000500000000000000" pitchFamily="2" charset="0"/>
              </a:rPr>
              <a:t>Digitalisation of trade and logistics</a:t>
            </a:r>
          </a:p>
          <a:p>
            <a:endParaRPr lang="en-GB" sz="32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3200" dirty="0">
                <a:latin typeface="Poppins" panose="00000500000000000000" pitchFamily="2" charset="0"/>
                <a:cs typeface="Poppins" panose="00000500000000000000" pitchFamily="2" charset="0"/>
              </a:rPr>
              <a:t>Delivered in partnership with Mersey Maritime – aligning to </a:t>
            </a:r>
            <a:r>
              <a:rPr lang="en-GB" sz="3200" i="1" dirty="0">
                <a:latin typeface="Poppins" panose="00000500000000000000" pitchFamily="2" charset="0"/>
                <a:cs typeface="Poppins" panose="00000500000000000000" pitchFamily="2" charset="0"/>
              </a:rPr>
              <a:t>‘Navigating Maritime Innovation in LCR’</a:t>
            </a:r>
          </a:p>
        </p:txBody>
      </p:sp>
    </p:spTree>
    <p:extLst>
      <p:ext uri="{BB962C8B-B14F-4D97-AF65-F5344CB8AC3E}">
        <p14:creationId xmlns:p14="http://schemas.microsoft.com/office/powerpoint/2010/main" val="238764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27B04-0162-FC17-CBD8-85BEFD5E3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B9119581-6CC4-515B-F5C4-24A06F3E7FDA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90A187-54CD-0B62-69E5-D790BB1E99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F4A1096-E138-C696-A918-99FEDA3FCCF3}"/>
              </a:ext>
            </a:extLst>
          </p:cNvPr>
          <p:cNvSpPr txBox="1">
            <a:spLocks/>
          </p:cNvSpPr>
          <p:nvPr/>
        </p:nvSpPr>
        <p:spPr>
          <a:xfrm>
            <a:off x="1269375" y="14954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Purpose of the Innovation Challenge Fund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3316D19-4D26-3E36-795A-289A3BAB3A58}"/>
              </a:ext>
            </a:extLst>
          </p:cNvPr>
          <p:cNvSpPr txBox="1">
            <a:spLocks/>
          </p:cNvSpPr>
          <p:nvPr/>
        </p:nvSpPr>
        <p:spPr>
          <a:xfrm>
            <a:off x="1295400" y="2409825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 enable LCR Freeport to reach strategic aims in relation to innovation:</a:t>
            </a:r>
          </a:p>
          <a:p>
            <a:endParaRPr lang="en-GB" sz="32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Accelerate development of transformative, sustainable technologies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Foster regional growth and competitiveness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Build an innovation ecosystem with lasting impact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Position LCR Freeport as a UK leader in digital and green trade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Mayoral target to invest 5% of GVA in R&amp;D</a:t>
            </a:r>
          </a:p>
        </p:txBody>
      </p:sp>
    </p:spTree>
    <p:extLst>
      <p:ext uri="{BB962C8B-B14F-4D97-AF65-F5344CB8AC3E}">
        <p14:creationId xmlns:p14="http://schemas.microsoft.com/office/powerpoint/2010/main" val="39120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DAB37-09F5-D1DA-D043-AA827BCBF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6FC2663B-4265-9792-506F-CE65559B45D1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D06D5-F4B8-AB28-6BF0-44F7BDF96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A3B5AAB-F15A-8A33-A88C-D109EA673BD3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Funding Details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DF7698A-0213-4779-88D8-8EDFF0312A91}"/>
              </a:ext>
            </a:extLst>
          </p:cNvPr>
          <p:cNvSpPr txBox="1">
            <a:spLocks/>
          </p:cNvSpPr>
          <p:nvPr/>
        </p:nvSpPr>
        <p:spPr>
          <a:xfrm>
            <a:off x="1295400" y="2638425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fund: £750,000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Individual grants: £100,000-£250,000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Match funding required: minimum 10% of total project cost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Capital expenditure only </a:t>
            </a: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(equipment, facilities, prototypes, etc.)</a:t>
            </a:r>
          </a:p>
        </p:txBody>
      </p:sp>
    </p:spTree>
    <p:extLst>
      <p:ext uri="{BB962C8B-B14F-4D97-AF65-F5344CB8AC3E}">
        <p14:creationId xmlns:p14="http://schemas.microsoft.com/office/powerpoint/2010/main" val="2529627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41B12-1204-73F3-970B-62D10BCA4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FD48E0DD-BEA0-8918-51D6-67FFCD9780F3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EE68AE-F134-45D7-60C5-7A2DC6F01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9695C60-1A62-88AA-392C-7BC948745C3E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Eligible Project Areas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A685FB9-8A24-4138-EBA9-082875C510A0}"/>
              </a:ext>
            </a:extLst>
          </p:cNvPr>
          <p:cNvSpPr txBox="1">
            <a:spLocks/>
          </p:cNvSpPr>
          <p:nvPr/>
        </p:nvSpPr>
        <p:spPr>
          <a:xfrm>
            <a:off x="1295400" y="2638425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Projects must target one or both priority themes:</a:t>
            </a:r>
          </a:p>
          <a:p>
            <a:endParaRPr lang="en-GB" sz="24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4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Freight/Maritime Decarbonisation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Low or zero-emission technologies (e.g. hydrogen vessels)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Sustainable port infrastructure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Energy-efficient logistics solutions</a:t>
            </a:r>
          </a:p>
          <a:p>
            <a:endParaRPr lang="en-GB" sz="2400" b="1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24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Digitalisation of Trade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Customs and compliance automation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Smart logistics platforms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AI, IoT, sensor tech for trade optimisation</a:t>
            </a:r>
          </a:p>
        </p:txBody>
      </p:sp>
    </p:spTree>
    <p:extLst>
      <p:ext uri="{BB962C8B-B14F-4D97-AF65-F5344CB8AC3E}">
        <p14:creationId xmlns:p14="http://schemas.microsoft.com/office/powerpoint/2010/main" val="196632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A641-302B-39DD-BC9F-9C825B93A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26C3F8A5-E218-8619-5F5E-642C78E865AA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8A2F1D-C4D7-C7DF-A983-CE838AB68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2A4FDE5-4F9A-A8D7-CC02-409F48F2ECD8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Who Can Apply?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E09620B-5646-4157-6E08-BCB8AEF775E8}"/>
              </a:ext>
            </a:extLst>
          </p:cNvPr>
          <p:cNvSpPr txBox="1">
            <a:spLocks/>
          </p:cNvSpPr>
          <p:nvPr/>
        </p:nvSpPr>
        <p:spPr>
          <a:xfrm>
            <a:off x="1295400" y="2638425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Open to LCR-based: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Businesses (all sizes)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Universities, colleges and research centres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Non-profit organisations and social </a:t>
            </a:r>
            <a:r>
              <a:rPr lang="fr-FR" sz="3200" dirty="0" err="1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enterprises</a:t>
            </a:r>
            <a:endParaRPr lang="en-GB" sz="32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Consortia (can include non LCR based partners)</a:t>
            </a:r>
          </a:p>
          <a:p>
            <a:endParaRPr lang="en-GB" sz="32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3200" u="sng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Applicants must be located in any of the six LCR local authorities</a:t>
            </a:r>
          </a:p>
        </p:txBody>
      </p:sp>
    </p:spTree>
    <p:extLst>
      <p:ext uri="{BB962C8B-B14F-4D97-AF65-F5344CB8AC3E}">
        <p14:creationId xmlns:p14="http://schemas.microsoft.com/office/powerpoint/2010/main" val="2166966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BE73E-1FD0-5CCD-EF0A-A72582CA8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98C487DF-5E70-A649-A796-FC1BC07FE5B2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603A3-3F09-73C5-9A9B-5E735F339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0D74CC3-B50C-DA68-4D71-A61477E5E232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Application Process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95058A7-4C5E-B190-1845-F071C0797615}"/>
              </a:ext>
            </a:extLst>
          </p:cNvPr>
          <p:cNvSpPr txBox="1">
            <a:spLocks/>
          </p:cNvSpPr>
          <p:nvPr/>
        </p:nvSpPr>
        <p:spPr>
          <a:xfrm>
            <a:off x="1295400" y="2638425"/>
            <a:ext cx="11950700" cy="40386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Applications open: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Monday 16</a:t>
            </a:r>
            <a:r>
              <a:rPr lang="en-GB" sz="3200" b="1" baseline="300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June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Deadline: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Thursday 31</a:t>
            </a:r>
            <a:r>
              <a:rPr lang="en-GB" sz="3200" b="1" baseline="300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July 2025 - 5:00pm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Submit via application form on LCR Freeport website or Mersey Maritime online form</a:t>
            </a:r>
          </a:p>
          <a:p>
            <a:endParaRPr lang="en-GB" sz="32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details required: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Organisation and project overview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Alignment with fund themes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 costs and match funding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Expected impact and outcomes</a:t>
            </a:r>
          </a:p>
        </p:txBody>
      </p:sp>
    </p:spTree>
    <p:extLst>
      <p:ext uri="{BB962C8B-B14F-4D97-AF65-F5344CB8AC3E}">
        <p14:creationId xmlns:p14="http://schemas.microsoft.com/office/powerpoint/2010/main" val="2857503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0055C-AF25-2AF6-B14D-EC686F677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3">
            <a:extLst>
              <a:ext uri="{FF2B5EF4-FFF2-40B4-BE49-F238E27FC236}">
                <a16:creationId xmlns:a16="http://schemas.microsoft.com/office/drawing/2014/main" id="{68D72D91-8443-CB85-5437-48950B7BAC03}"/>
              </a:ext>
            </a:extLst>
          </p:cNvPr>
          <p:cNvSpPr txBox="1"/>
          <p:nvPr/>
        </p:nvSpPr>
        <p:spPr>
          <a:xfrm>
            <a:off x="12600092" y="8048440"/>
            <a:ext cx="2159018" cy="120535"/>
          </a:xfrm>
          <a:prstGeom prst="rect">
            <a:avLst/>
          </a:prstGeom>
        </p:spPr>
        <p:txBody>
          <a:bodyPr vert="horz" wrap="square" lIns="0" tIns="12689" rIns="0" bIns="0" rtlCol="0">
            <a:spAutoFit/>
          </a:bodyPr>
          <a:lstStyle/>
          <a:p>
            <a:pPr marL="12689">
              <a:spcBef>
                <a:spcPts val="100"/>
              </a:spcBef>
            </a:pPr>
            <a:r>
              <a:rPr sz="700" dirty="0">
                <a:latin typeface="Poppins-Medium"/>
                <a:cs typeface="Poppins-Medium"/>
              </a:rPr>
              <a:t>©</a:t>
            </a:r>
            <a:r>
              <a:rPr sz="700" spc="-5" dirty="0">
                <a:latin typeface="Poppins-Medium"/>
                <a:cs typeface="Poppins-Medium"/>
              </a:rPr>
              <a:t> </a:t>
            </a:r>
            <a:r>
              <a:rPr sz="700" dirty="0">
                <a:latin typeface="Poppins-Medium"/>
                <a:cs typeface="Poppins-Medium"/>
              </a:rPr>
              <a:t>Liverpool City Region Freeport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B7E44B-0F37-8261-AF08-A95C6E031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994" y="-409445"/>
            <a:ext cx="4013618" cy="22045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C1FC19A-565A-F4AB-374B-0111A5A55DFD}"/>
              </a:ext>
            </a:extLst>
          </p:cNvPr>
          <p:cNvSpPr txBox="1">
            <a:spLocks/>
          </p:cNvSpPr>
          <p:nvPr/>
        </p:nvSpPr>
        <p:spPr>
          <a:xfrm>
            <a:off x="1269375" y="1724025"/>
            <a:ext cx="120027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rgbClr val="102B42"/>
                </a:solidFill>
                <a:latin typeface="Poppins-SemiBold"/>
                <a:ea typeface="+mj-ea"/>
                <a:cs typeface="Poppins-SemiBold"/>
              </a:defRPr>
            </a:lvl1pPr>
          </a:lstStyle>
          <a:p>
            <a:r>
              <a:rPr lang="en-GB" sz="3800" dirty="0">
                <a:solidFill>
                  <a:srgbClr val="102A43"/>
                </a:solidFill>
              </a:rPr>
              <a:t>Project Delivery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DACA708-F828-81D8-EA11-5AC556E269A7}"/>
              </a:ext>
            </a:extLst>
          </p:cNvPr>
          <p:cNvSpPr txBox="1">
            <a:spLocks/>
          </p:cNvSpPr>
          <p:nvPr/>
        </p:nvSpPr>
        <p:spPr>
          <a:xfrm>
            <a:off x="1295400" y="2341581"/>
            <a:ext cx="11950700" cy="47244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Projects appraised in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August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Successful applicants notified beginning of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</a:p>
          <a:p>
            <a:endParaRPr lang="en-GB" sz="32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Projects must begin no earlier than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 funds to be used by </a:t>
            </a:r>
            <a:r>
              <a:rPr lang="en-GB" sz="3200" b="1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March 2026 </a:t>
            </a: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– MHCLG guidance</a:t>
            </a:r>
            <a:endParaRPr lang="en-GB" sz="3200" b="1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12B4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Funding paid in arrears against verified spend</a:t>
            </a:r>
          </a:p>
          <a:p>
            <a:endParaRPr lang="en-GB" sz="2800" dirty="0">
              <a:solidFill>
                <a:srgbClr val="112B4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656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19295</TotalTime>
  <Words>602</Words>
  <Application>Microsoft Office PowerPoint</Application>
  <PresentationFormat>Custom</PresentationFormat>
  <Paragraphs>113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Poppins</vt:lpstr>
      <vt:lpstr>Poppins-Medium</vt:lpstr>
      <vt:lpstr>Poppins-SemiBold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Liverpool City Region Freeport</dc:title>
  <dc:creator>Jones, Giles</dc:creator>
  <cp:lastModifiedBy>Jones, Giles</cp:lastModifiedBy>
  <cp:revision>71</cp:revision>
  <dcterms:created xsi:type="dcterms:W3CDTF">2022-06-21T09:01:24Z</dcterms:created>
  <dcterms:modified xsi:type="dcterms:W3CDTF">2025-06-24T03:39:31Z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2022-06-21T00:00:00Z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2022-06-21T00:00:00Z</vt:filetime>
  </property>
  <property fmtid="{D5CDD505-2E9C-101B-9397-08002B2CF9AE}" pid="5" name="Producer">
    <vt:lpwstr>Adobe PDF Library 16.0.7</vt:lpwstr>
  </property>
</Properties>
</file>